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5" r:id="rId4"/>
  </p:sldMasterIdLst>
  <p:notesMasterIdLst>
    <p:notesMasterId r:id="rId11"/>
  </p:notesMasterIdLst>
  <p:sldIdLst>
    <p:sldId id="260" r:id="rId5"/>
    <p:sldId id="269" r:id="rId6"/>
    <p:sldId id="268" r:id="rId7"/>
    <p:sldId id="270" r:id="rId8"/>
    <p:sldId id="263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862"/>
    <a:srgbClr val="FDC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96" autoAdjust="0"/>
    <p:restoredTop sz="94625" autoAdjust="0"/>
  </p:normalViewPr>
  <p:slideViewPr>
    <p:cSldViewPr snapToGrid="0" snapToObjects="1">
      <p:cViewPr varScale="1">
        <p:scale>
          <a:sx n="126" d="100"/>
          <a:sy n="126" d="100"/>
        </p:scale>
        <p:origin x="132" y="3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00E35-92F1-44B9-AA87-F161F9FB6C1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5F05A-51C8-478E-87A5-A2A78C0A3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3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95F05A-51C8-478E-87A5-A2A78C0A36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14082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-1" y="679675"/>
            <a:ext cx="9143999" cy="1802734"/>
          </a:xfrm>
          <a:effectLst/>
        </p:spPr>
        <p:txBody>
          <a:bodyPr>
            <a:normAutofit/>
          </a:bodyPr>
          <a:lstStyle>
            <a:lvl1pPr>
              <a:defRPr sz="4400" b="0">
                <a:solidFill>
                  <a:srgbClr val="04286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49985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5544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8685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858"/>
            <a:ext cx="8229600" cy="30424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"/>
            <a:ext cx="9144000" cy="5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0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"/>
            <a:ext cx="9144000" cy="51408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952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  <p:sldLayoutId id="2147493484" r:id="rId2"/>
    <p:sldLayoutId id="2147493487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blow@hep.hubbell.com" TargetMode="External"/><Relationship Id="rId2" Type="http://schemas.openxmlformats.org/officeDocument/2006/relationships/hyperlink" Target="mailto:WiegmannQuotations@Hubbel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harms@hubbell.com" TargetMode="External"/><Relationship Id="rId4" Type="http://schemas.openxmlformats.org/officeDocument/2006/relationships/hyperlink" Target="mailto:mirvin@hep.hubbell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72" y="0"/>
            <a:ext cx="8229600" cy="47261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57" y="1236795"/>
            <a:ext cx="8300029" cy="1993495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en-US" sz="4000" dirty="0"/>
          </a:p>
          <a:p>
            <a:pPr marL="457200" lvl="1" indent="0" algn="ctr">
              <a:buNone/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Wiegmann Quote Process Review</a:t>
            </a:r>
          </a:p>
        </p:txBody>
      </p:sp>
    </p:spTree>
    <p:extLst>
      <p:ext uri="{BB962C8B-B14F-4D97-AF65-F5344CB8AC3E}">
        <p14:creationId xmlns:p14="http://schemas.microsoft.com/office/powerpoint/2010/main" val="304194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5828378-1F02-4AA9-9C00-9B01CBA54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808790"/>
            <a:ext cx="5187328" cy="36137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2387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Stock Quotation Request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580"/>
            <a:ext cx="8081010" cy="33394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A9D004-B367-4C5B-98D0-CA204F98C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329" y="30256"/>
            <a:ext cx="3871525" cy="508298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565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3735F-7550-4328-A70B-343C2A0B7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58" y="-106326"/>
            <a:ext cx="8569842" cy="744476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Special Quotation Request Form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4C89F9-C4CC-4A50-A4DA-5E89587C66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0" t="1674" r="1155"/>
          <a:stretch/>
        </p:blipFill>
        <p:spPr>
          <a:xfrm>
            <a:off x="37948" y="701040"/>
            <a:ext cx="4716932" cy="35280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238ACE-27C4-4D2F-81DD-F41A3D411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8569" y="38100"/>
            <a:ext cx="4257483" cy="507492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832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1269-EAA3-43F8-BDE0-0245AC9F4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36190"/>
            <a:ext cx="8229600" cy="857250"/>
          </a:xfrm>
        </p:spPr>
        <p:txBody>
          <a:bodyPr>
            <a:normAutofit/>
          </a:bodyPr>
          <a:lstStyle/>
          <a:p>
            <a:r>
              <a:rPr lang="en-US" sz="2000" b="1" dirty="0"/>
              <a:t>Where to send Quotation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C8DB8-DB41-449A-97F2-24AFF5C6E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1230"/>
            <a:ext cx="8229600" cy="3042492"/>
          </a:xfrm>
        </p:spPr>
        <p:txBody>
          <a:bodyPr/>
          <a:lstStyle/>
          <a:p>
            <a:pPr algn="ctr"/>
            <a:r>
              <a:rPr lang="en-US" sz="2000" dirty="0"/>
              <a:t>Stock Quotation Request Forms:</a:t>
            </a:r>
          </a:p>
          <a:p>
            <a:pPr algn="ctr"/>
            <a:r>
              <a:rPr lang="en-US" sz="2000" dirty="0">
                <a:hlinkClick r:id="rId2"/>
              </a:rPr>
              <a:t>WiegmannQuotations@Hubbell.com</a:t>
            </a: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algn="ctr"/>
            <a:r>
              <a:rPr lang="en-US" sz="2000" dirty="0"/>
              <a:t>Special Quotation Request Forms:</a:t>
            </a:r>
          </a:p>
          <a:p>
            <a:pPr algn="ctr"/>
            <a:r>
              <a:rPr lang="en-US" sz="2000" dirty="0">
                <a:hlinkClick r:id="rId3"/>
              </a:rPr>
              <a:t>tblow@hep.hubbell.com</a:t>
            </a:r>
            <a:endParaRPr lang="en-US" sz="2000" dirty="0"/>
          </a:p>
          <a:p>
            <a:pPr algn="ctr"/>
            <a:r>
              <a:rPr lang="en-US" sz="2000" dirty="0">
                <a:hlinkClick r:id="rId4"/>
              </a:rPr>
              <a:t>mirvin@hep.hubbell.com</a:t>
            </a:r>
            <a:endParaRPr lang="en-US" sz="2000" dirty="0"/>
          </a:p>
          <a:p>
            <a:pPr algn="ctr"/>
            <a:r>
              <a:rPr lang="en-US" sz="2000" dirty="0">
                <a:hlinkClick r:id="rId5"/>
              </a:rPr>
              <a:t>dharms@hubbell.com</a:t>
            </a:r>
            <a:endParaRPr lang="en-US" sz="2000" dirty="0"/>
          </a:p>
          <a:p>
            <a:r>
              <a:rPr lang="en-US" sz="2000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3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9098"/>
            <a:ext cx="8604738" cy="3633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           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2000" dirty="0"/>
              <a:t>Stock Product Models (Drawings) available on Wiegmann website</a:t>
            </a:r>
          </a:p>
          <a:p>
            <a:pPr lvl="1"/>
            <a:r>
              <a:rPr lang="en-US" sz="2000" dirty="0"/>
              <a:t>We convert Customer-provided drawings for modified enclosures to a Wiegmann drawing for customer sign-off (basic construction, bend radius)</a:t>
            </a:r>
          </a:p>
          <a:p>
            <a:pPr lvl="1"/>
            <a:r>
              <a:rPr lang="en-US" sz="2000" dirty="0"/>
              <a:t>Customer to approve drawing before lead time starts on first time specials</a:t>
            </a:r>
          </a:p>
          <a:p>
            <a:pPr lvl="1"/>
            <a:r>
              <a:rPr lang="en-US" sz="2000" dirty="0"/>
              <a:t>Repeat Specials do not require sign-off unless changes were made.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317108" y="-126799"/>
            <a:ext cx="6777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Drawing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392436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77"/>
            <a:ext cx="8229600" cy="442161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Quotation Process Flow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491525" y="932037"/>
            <a:ext cx="1188720" cy="1463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dirty="0"/>
              <a:t>Drawing created and sent back for approval (if needed)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212487" y="932037"/>
            <a:ext cx="1188720" cy="1463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dirty="0"/>
              <a:t>Special enclosure built and shipped (per quoted lead time)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6751789" y="1467944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304801" y="932037"/>
            <a:ext cx="1188720" cy="1463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u="sng" dirty="0"/>
              <a:t>Special</a:t>
            </a:r>
            <a:r>
              <a:rPr lang="en-US" sz="1100" dirty="0"/>
              <a:t> RFQ submitted</a:t>
            </a:r>
          </a:p>
          <a:p>
            <a:pPr lvl="0" algn="ctr"/>
            <a:r>
              <a:rPr lang="en-US" sz="1100" dirty="0"/>
              <a:t>on Special Quote form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770563" y="932037"/>
            <a:ext cx="1188720" cy="1463040"/>
          </a:xfrm>
          <a:prstGeom prst="roundRect">
            <a:avLst>
              <a:gd name="adj" fmla="val 17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dirty="0"/>
              <a:t>Order receive &amp; HFWS part number created (lead time starts unless drawing approval is needed)</a:t>
            </a:r>
          </a:p>
        </p:txBody>
      </p:sp>
      <p:sp>
        <p:nvSpPr>
          <p:cNvPr id="47" name="Right Arrow 46"/>
          <p:cNvSpPr/>
          <p:nvPr/>
        </p:nvSpPr>
        <p:spPr>
          <a:xfrm>
            <a:off x="1565065" y="1467944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>
            <a:off x="3309865" y="1467944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335C14-BD86-4399-A970-B78D405ADB6E}"/>
              </a:ext>
            </a:extLst>
          </p:cNvPr>
          <p:cNvSpPr/>
          <p:nvPr/>
        </p:nvSpPr>
        <p:spPr>
          <a:xfrm>
            <a:off x="304801" y="2787822"/>
            <a:ext cx="1187130" cy="14559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/>
              <a:t>Stock</a:t>
            </a:r>
            <a:r>
              <a:rPr lang="en-US" sz="1100" dirty="0"/>
              <a:t> RFQ submitted on stock quotation</a:t>
            </a:r>
          </a:p>
          <a:p>
            <a:pPr algn="ctr"/>
            <a:r>
              <a:rPr lang="en-US" sz="1100" dirty="0"/>
              <a:t>form</a:t>
            </a:r>
            <a:r>
              <a:rPr lang="en-US" dirty="0"/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C0D0585-72E0-46ED-A739-BFDF9B997748}"/>
              </a:ext>
            </a:extLst>
          </p:cNvPr>
          <p:cNvSpPr/>
          <p:nvPr/>
        </p:nvSpPr>
        <p:spPr>
          <a:xfrm>
            <a:off x="2048713" y="2787822"/>
            <a:ext cx="1187130" cy="14559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Proposed Pricing provided normally via email</a:t>
            </a:r>
            <a:r>
              <a:rPr lang="en-US" dirty="0"/>
              <a:t>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7775A4B-BC1A-4AA6-BED6-1F4122F1D306}"/>
              </a:ext>
            </a:extLst>
          </p:cNvPr>
          <p:cNvSpPr/>
          <p:nvPr/>
        </p:nvSpPr>
        <p:spPr>
          <a:xfrm>
            <a:off x="3792625" y="2787823"/>
            <a:ext cx="1187130" cy="14559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Proposed pricing accepted and Formal Quote entered in SAP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4F164C8-C499-4D98-8CE8-9FB4C49AD9BC}"/>
              </a:ext>
            </a:extLst>
          </p:cNvPr>
          <p:cNvSpPr/>
          <p:nvPr/>
        </p:nvSpPr>
        <p:spPr>
          <a:xfrm>
            <a:off x="5536539" y="2787823"/>
            <a:ext cx="1187130" cy="14559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Rep Agency Enters stock order via EDI</a:t>
            </a:r>
            <a:r>
              <a:rPr lang="en-US" dirty="0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C6ACE78-8AE1-42F2-9C69-0E1A21BC4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763" y="932037"/>
            <a:ext cx="1212558" cy="1463040"/>
          </a:xfrm>
          <a:prstGeom prst="rect">
            <a:avLst/>
          </a:prstGeom>
        </p:spPr>
      </p:pic>
      <p:sp>
        <p:nvSpPr>
          <p:cNvPr id="23" name="Right Arrow 47">
            <a:extLst>
              <a:ext uri="{FF2B5EF4-FFF2-40B4-BE49-F238E27FC236}">
                <a16:creationId xmlns:a16="http://schemas.microsoft.com/office/drawing/2014/main" id="{10F4979D-9E65-44B9-AF52-EA74044EE9CE}"/>
              </a:ext>
            </a:extLst>
          </p:cNvPr>
          <p:cNvSpPr/>
          <p:nvPr/>
        </p:nvSpPr>
        <p:spPr>
          <a:xfrm>
            <a:off x="5030827" y="1467944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47">
            <a:extLst>
              <a:ext uri="{FF2B5EF4-FFF2-40B4-BE49-F238E27FC236}">
                <a16:creationId xmlns:a16="http://schemas.microsoft.com/office/drawing/2014/main" id="{6674F82C-FA12-4ED6-94EE-2C19A5D6F78B}"/>
              </a:ext>
            </a:extLst>
          </p:cNvPr>
          <p:cNvSpPr/>
          <p:nvPr/>
        </p:nvSpPr>
        <p:spPr>
          <a:xfrm>
            <a:off x="3319657" y="3320175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47">
            <a:extLst>
              <a:ext uri="{FF2B5EF4-FFF2-40B4-BE49-F238E27FC236}">
                <a16:creationId xmlns:a16="http://schemas.microsoft.com/office/drawing/2014/main" id="{40AC1086-CE9A-49D7-B38E-7DC08ECB75FE}"/>
              </a:ext>
            </a:extLst>
          </p:cNvPr>
          <p:cNvSpPr/>
          <p:nvPr/>
        </p:nvSpPr>
        <p:spPr>
          <a:xfrm>
            <a:off x="5063569" y="3320175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46">
            <a:extLst>
              <a:ext uri="{FF2B5EF4-FFF2-40B4-BE49-F238E27FC236}">
                <a16:creationId xmlns:a16="http://schemas.microsoft.com/office/drawing/2014/main" id="{4C13D92B-65E5-45D6-A742-B4CF65AA19E8}"/>
              </a:ext>
            </a:extLst>
          </p:cNvPr>
          <p:cNvSpPr/>
          <p:nvPr/>
        </p:nvSpPr>
        <p:spPr>
          <a:xfrm>
            <a:off x="1575745" y="3320175"/>
            <a:ext cx="389154" cy="39122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7818"/>
      </p:ext>
    </p:extLst>
  </p:cSld>
  <p:clrMapOvr>
    <a:masterClrMapping/>
  </p:clrMapOvr>
</p:sld>
</file>

<file path=ppt/theme/theme1.xml><?xml version="1.0" encoding="utf-8"?>
<a:theme xmlns:a="http://schemas.openxmlformats.org/drawingml/2006/main" name="RACO W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On-screen Show (16:9)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RACO WS</vt:lpstr>
      <vt:lpstr>PowerPoint Presentation</vt:lpstr>
      <vt:lpstr>Stock Quotation Request Form</vt:lpstr>
      <vt:lpstr>Special Quotation Request Form</vt:lpstr>
      <vt:lpstr>Where to send Quotation Request</vt:lpstr>
      <vt:lpstr>Drawing Requirements</vt:lpstr>
      <vt:lpstr>Basic Quotation Process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Miller, Travis</cp:lastModifiedBy>
  <cp:revision>78</cp:revision>
  <dcterms:created xsi:type="dcterms:W3CDTF">2010-04-12T23:12:02Z</dcterms:created>
  <dcterms:modified xsi:type="dcterms:W3CDTF">2020-05-07T16:54:45Z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